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1"/>
  </p:notesMasterIdLst>
  <p:sldIdLst>
    <p:sldId id="256" r:id="rId2"/>
    <p:sldId id="257" r:id="rId3"/>
    <p:sldId id="258" r:id="rId4"/>
    <p:sldId id="262" r:id="rId5"/>
    <p:sldId id="263" r:id="rId6"/>
    <p:sldId id="261" r:id="rId7"/>
    <p:sldId id="264" r:id="rId8"/>
    <p:sldId id="260" r:id="rId9"/>
    <p:sldId id="259" r:id="rId10"/>
  </p:sldIdLst>
  <p:sldSz cx="9144000" cy="6858000" type="screen4x3"/>
  <p:notesSz cx="6858000" cy="9144000"/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7875" autoAdjust="0"/>
  </p:normalViewPr>
  <p:slideViewPr>
    <p:cSldViewPr>
      <p:cViewPr>
        <p:scale>
          <a:sx n="87" d="100"/>
          <a:sy n="87" d="100"/>
        </p:scale>
        <p:origin x="-1458" y="-4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D58D58A-267C-47E0-968E-9A6A469C3615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</dgm:pt>
    <dgm:pt modelId="{957C1DFD-B9BD-4971-B7CF-292679DBB830}">
      <dgm:prSet phldrT="[Tekst]"/>
      <dgm:spPr/>
      <dgm:t>
        <a:bodyPr/>
        <a:lstStyle/>
        <a:p>
          <a:r>
            <a:rPr lang="nb-NO" dirty="0" smtClean="0"/>
            <a:t>Oppdagelse av celler</a:t>
          </a:r>
          <a:br>
            <a:rPr lang="nb-NO" dirty="0" smtClean="0"/>
          </a:br>
          <a:r>
            <a:rPr lang="nb-NO" dirty="0" smtClean="0"/>
            <a:t>[1664]</a:t>
          </a:r>
          <a:endParaRPr lang="nb-NO" dirty="0"/>
        </a:p>
      </dgm:t>
    </dgm:pt>
    <dgm:pt modelId="{B619B0AD-F142-41F5-8867-2B05C5FBA1D4}" type="parTrans" cxnId="{04919A74-01BF-47A8-88A4-4FFD1231934F}">
      <dgm:prSet/>
      <dgm:spPr/>
      <dgm:t>
        <a:bodyPr/>
        <a:lstStyle/>
        <a:p>
          <a:endParaRPr lang="nb-NO"/>
        </a:p>
      </dgm:t>
    </dgm:pt>
    <dgm:pt modelId="{57DC730D-39C4-4836-BAA7-5550B26337EB}" type="sibTrans" cxnId="{04919A74-01BF-47A8-88A4-4FFD1231934F}">
      <dgm:prSet/>
      <dgm:spPr/>
      <dgm:t>
        <a:bodyPr/>
        <a:lstStyle/>
        <a:p>
          <a:endParaRPr lang="nb-NO"/>
        </a:p>
      </dgm:t>
    </dgm:pt>
    <dgm:pt modelId="{DD954512-5346-4300-9DBC-FF4B7D583CA7}">
      <dgm:prSet phldrT="[Tekst]"/>
      <dgm:spPr/>
      <dgm:t>
        <a:bodyPr/>
        <a:lstStyle/>
        <a:p>
          <a:r>
            <a:rPr lang="nb-NO" dirty="0" smtClean="0"/>
            <a:t>Charles Darwins evolusjonsteori</a:t>
          </a:r>
          <a:br>
            <a:rPr lang="nb-NO" dirty="0" smtClean="0"/>
          </a:br>
          <a:r>
            <a:rPr lang="nb-NO" dirty="0" smtClean="0"/>
            <a:t>[1859]</a:t>
          </a:r>
          <a:endParaRPr lang="nb-NO" dirty="0"/>
        </a:p>
      </dgm:t>
    </dgm:pt>
    <dgm:pt modelId="{31E356C4-0CAD-4C48-B521-FC6CB3D9188C}" type="parTrans" cxnId="{BF70A611-9AE3-4821-AACA-362CC44DCB52}">
      <dgm:prSet/>
      <dgm:spPr/>
      <dgm:t>
        <a:bodyPr/>
        <a:lstStyle/>
        <a:p>
          <a:endParaRPr lang="nb-NO"/>
        </a:p>
      </dgm:t>
    </dgm:pt>
    <dgm:pt modelId="{38D5FC00-B59A-466C-97AC-88BD745477F2}" type="sibTrans" cxnId="{BF70A611-9AE3-4821-AACA-362CC44DCB52}">
      <dgm:prSet/>
      <dgm:spPr/>
      <dgm:t>
        <a:bodyPr/>
        <a:lstStyle/>
        <a:p>
          <a:endParaRPr lang="nb-NO"/>
        </a:p>
      </dgm:t>
    </dgm:pt>
    <dgm:pt modelId="{62F289BC-3258-4112-90E2-38EDE813BC09}">
      <dgm:prSet phldrT="[Tekst]"/>
      <dgm:spPr/>
      <dgm:t>
        <a:bodyPr/>
        <a:lstStyle/>
        <a:p>
          <a:r>
            <a:rPr lang="nb-NO" dirty="0" smtClean="0"/>
            <a:t>DNAs oppbygning blir kartlagt</a:t>
          </a:r>
          <a:br>
            <a:rPr lang="nb-NO" dirty="0" smtClean="0"/>
          </a:br>
          <a:r>
            <a:rPr lang="nb-NO" dirty="0" smtClean="0"/>
            <a:t>[1953]</a:t>
          </a:r>
          <a:endParaRPr lang="nb-NO" dirty="0"/>
        </a:p>
      </dgm:t>
    </dgm:pt>
    <dgm:pt modelId="{6AAD73EB-18D8-4CA1-BFDA-D6F500888746}" type="parTrans" cxnId="{2C82DA12-F58C-48E5-8404-4EB524316049}">
      <dgm:prSet/>
      <dgm:spPr/>
      <dgm:t>
        <a:bodyPr/>
        <a:lstStyle/>
        <a:p>
          <a:endParaRPr lang="nb-NO"/>
        </a:p>
      </dgm:t>
    </dgm:pt>
    <dgm:pt modelId="{E663F1CB-2307-4822-9F58-42A154ECCA6D}" type="sibTrans" cxnId="{2C82DA12-F58C-48E5-8404-4EB524316049}">
      <dgm:prSet/>
      <dgm:spPr/>
      <dgm:t>
        <a:bodyPr/>
        <a:lstStyle/>
        <a:p>
          <a:endParaRPr lang="nb-NO"/>
        </a:p>
      </dgm:t>
    </dgm:pt>
    <dgm:pt modelId="{A8B58E17-91F4-4630-8FDE-EAFC8EF9354B}">
      <dgm:prSet phldrT="[Tekst]"/>
      <dgm:spPr/>
      <dgm:t>
        <a:bodyPr/>
        <a:lstStyle/>
        <a:p>
          <a:r>
            <a:rPr lang="nb-NO" dirty="0" smtClean="0"/>
            <a:t>Menneskets genom ferdig kartlagt</a:t>
          </a:r>
          <a:br>
            <a:rPr lang="nb-NO" dirty="0" smtClean="0"/>
          </a:br>
          <a:r>
            <a:rPr lang="nb-NO" dirty="0" smtClean="0"/>
            <a:t>[2003]</a:t>
          </a:r>
          <a:endParaRPr lang="nb-NO" dirty="0"/>
        </a:p>
      </dgm:t>
    </dgm:pt>
    <dgm:pt modelId="{14E8A5C6-F359-4488-8F09-8DEF2AE3B581}" type="parTrans" cxnId="{8CCEDEC7-0C7A-4F12-A863-3A18815131FC}">
      <dgm:prSet/>
      <dgm:spPr/>
      <dgm:t>
        <a:bodyPr/>
        <a:lstStyle/>
        <a:p>
          <a:endParaRPr lang="nb-NO"/>
        </a:p>
      </dgm:t>
    </dgm:pt>
    <dgm:pt modelId="{DB277662-4649-4BAF-8C29-60FE4B0DBBE6}" type="sibTrans" cxnId="{8CCEDEC7-0C7A-4F12-A863-3A18815131FC}">
      <dgm:prSet/>
      <dgm:spPr/>
      <dgm:t>
        <a:bodyPr/>
        <a:lstStyle/>
        <a:p>
          <a:endParaRPr lang="nb-NO"/>
        </a:p>
      </dgm:t>
    </dgm:pt>
    <dgm:pt modelId="{2CE7AF30-4DE8-4FAA-8F7A-80AE7666FD52}" type="pres">
      <dgm:prSet presAssocID="{0D58D58A-267C-47E0-968E-9A6A469C3615}" presName="Name0" presStyleCnt="0">
        <dgm:presLayoutVars>
          <dgm:dir/>
          <dgm:resizeHandles val="exact"/>
        </dgm:presLayoutVars>
      </dgm:prSet>
      <dgm:spPr/>
    </dgm:pt>
    <dgm:pt modelId="{2D7759A0-EC76-43D3-8CD1-701531C97623}" type="pres">
      <dgm:prSet presAssocID="{0D58D58A-267C-47E0-968E-9A6A469C3615}" presName="arrow" presStyleLbl="bgShp" presStyleIdx="0" presStyleCnt="1" custLinFactNeighborY="76192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/>
    </dgm:pt>
    <dgm:pt modelId="{9A629F93-B0FF-46E7-AFEC-BE53CD97D0EE}" type="pres">
      <dgm:prSet presAssocID="{0D58D58A-267C-47E0-968E-9A6A469C3615}" presName="points" presStyleCnt="0"/>
      <dgm:spPr/>
    </dgm:pt>
    <dgm:pt modelId="{D35A3789-E88B-42AD-8EE1-C1153243E8E5}" type="pres">
      <dgm:prSet presAssocID="{957C1DFD-B9BD-4971-B7CF-292679DBB830}" presName="compositeA" presStyleCnt="0"/>
      <dgm:spPr/>
    </dgm:pt>
    <dgm:pt modelId="{FB014F3C-497A-46C7-AC77-1EB64D9176BC}" type="pres">
      <dgm:prSet presAssocID="{957C1DFD-B9BD-4971-B7CF-292679DBB830}" presName="textA" presStyleLbl="revTx" presStyleIdx="0" presStyleCnt="4" custScaleX="116863" custLinFactNeighborX="-97" custLinFactNeighborY="85045">
        <dgm:presLayoutVars>
          <dgm:bulletEnabled val="1"/>
        </dgm:presLayoutVars>
      </dgm:prSet>
      <dgm:spPr/>
      <dgm:t>
        <a:bodyPr/>
        <a:lstStyle/>
        <a:p>
          <a:endParaRPr lang="nb-NO"/>
        </a:p>
      </dgm:t>
    </dgm:pt>
    <dgm:pt modelId="{143404BE-3D96-4425-BD09-68E073068FF3}" type="pres">
      <dgm:prSet presAssocID="{957C1DFD-B9BD-4971-B7CF-292679DBB830}" presName="circleA" presStyleLbl="node1" presStyleIdx="0" presStyleCnt="4" custLinFactY="105960" custLinFactNeighborX="16843" custLinFactNeighborY="200000">
        <dgm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dgm:style>
      </dgm:prSet>
      <dgm:spPr/>
    </dgm:pt>
    <dgm:pt modelId="{01EE7DD1-AC25-4C00-87F8-A11E0BCB6B8A}" type="pres">
      <dgm:prSet presAssocID="{957C1DFD-B9BD-4971-B7CF-292679DBB830}" presName="spaceA" presStyleCnt="0"/>
      <dgm:spPr/>
    </dgm:pt>
    <dgm:pt modelId="{BA65F93D-C4FC-46E9-A87E-20B86928843D}" type="pres">
      <dgm:prSet presAssocID="{57DC730D-39C4-4836-BAA7-5550B26337EB}" presName="space" presStyleCnt="0"/>
      <dgm:spPr/>
    </dgm:pt>
    <dgm:pt modelId="{13F59E0C-8EB6-4EE7-8D27-FD99E9577325}" type="pres">
      <dgm:prSet presAssocID="{DD954512-5346-4300-9DBC-FF4B7D583CA7}" presName="compositeB" presStyleCnt="0"/>
      <dgm:spPr/>
    </dgm:pt>
    <dgm:pt modelId="{2DDD4F98-BFF7-41B6-B525-87F8C9DCD9EF}" type="pres">
      <dgm:prSet presAssocID="{DD954512-5346-4300-9DBC-FF4B7D583CA7}" presName="textB" presStyleLbl="revTx" presStyleIdx="1" presStyleCnt="4" custScaleX="117871" custLinFactNeighborX="-1543" custLinFactNeighborY="-55505">
        <dgm:presLayoutVars>
          <dgm:bulletEnabled val="1"/>
        </dgm:presLayoutVars>
      </dgm:prSet>
      <dgm:spPr/>
      <dgm:t>
        <a:bodyPr/>
        <a:lstStyle/>
        <a:p>
          <a:endParaRPr lang="nb-NO"/>
        </a:p>
      </dgm:t>
    </dgm:pt>
    <dgm:pt modelId="{E1D92E47-BFB1-4058-B1AD-14ECD793888A}" type="pres">
      <dgm:prSet presAssocID="{DD954512-5346-4300-9DBC-FF4B7D583CA7}" presName="circleB" presStyleLbl="node1" presStyleIdx="1" presStyleCnt="4" custLinFactY="105960" custLinFactNeighborX="16843" custLinFactNeighborY="200000">
        <dgm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dgm:style>
      </dgm:prSet>
      <dgm:spPr/>
    </dgm:pt>
    <dgm:pt modelId="{E0A8AFD2-E3E7-4B53-AA9D-CD5131C8A028}" type="pres">
      <dgm:prSet presAssocID="{DD954512-5346-4300-9DBC-FF4B7D583CA7}" presName="spaceB" presStyleCnt="0"/>
      <dgm:spPr/>
    </dgm:pt>
    <dgm:pt modelId="{81103A28-85CA-485F-AA1C-E9706AF4F7F2}" type="pres">
      <dgm:prSet presAssocID="{38D5FC00-B59A-466C-97AC-88BD745477F2}" presName="space" presStyleCnt="0"/>
      <dgm:spPr/>
    </dgm:pt>
    <dgm:pt modelId="{AE7FBC2D-D46C-44FA-9571-536F6C0D8A57}" type="pres">
      <dgm:prSet presAssocID="{62F289BC-3258-4112-90E2-38EDE813BC09}" presName="compositeA" presStyleCnt="0"/>
      <dgm:spPr/>
    </dgm:pt>
    <dgm:pt modelId="{48FB16B3-E442-45C1-BB8E-160522B3A219}" type="pres">
      <dgm:prSet presAssocID="{62F289BC-3258-4112-90E2-38EDE813BC09}" presName="textA" presStyleLbl="revTx" presStyleIdx="2" presStyleCnt="4" custScaleX="117306" custLinFactNeighborX="-1452" custLinFactNeighborY="85045">
        <dgm:presLayoutVars>
          <dgm:bulletEnabled val="1"/>
        </dgm:presLayoutVars>
      </dgm:prSet>
      <dgm:spPr/>
      <dgm:t>
        <a:bodyPr/>
        <a:lstStyle/>
        <a:p>
          <a:endParaRPr lang="nb-NO"/>
        </a:p>
      </dgm:t>
    </dgm:pt>
    <dgm:pt modelId="{75DDE4A3-A5D7-4EAA-8687-101935DDBE91}" type="pres">
      <dgm:prSet presAssocID="{62F289BC-3258-4112-90E2-38EDE813BC09}" presName="circleA" presStyleLbl="node1" presStyleIdx="2" presStyleCnt="4" custLinFactY="105960" custLinFactNeighborX="16843" custLinFactNeighborY="200000">
        <dgm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dgm:style>
      </dgm:prSet>
      <dgm:spPr/>
    </dgm:pt>
    <dgm:pt modelId="{5FFEE035-AF85-4EAE-AC41-3D8089380C2A}" type="pres">
      <dgm:prSet presAssocID="{62F289BC-3258-4112-90E2-38EDE813BC09}" presName="spaceA" presStyleCnt="0"/>
      <dgm:spPr/>
    </dgm:pt>
    <dgm:pt modelId="{0A47483A-6901-4CA2-9432-04072AE825AE}" type="pres">
      <dgm:prSet presAssocID="{E663F1CB-2307-4822-9F58-42A154ECCA6D}" presName="space" presStyleCnt="0"/>
      <dgm:spPr/>
    </dgm:pt>
    <dgm:pt modelId="{C66E1186-A21A-4681-8C01-F3200E39B69A}" type="pres">
      <dgm:prSet presAssocID="{A8B58E17-91F4-4630-8FDE-EAFC8EF9354B}" presName="compositeB" presStyleCnt="0"/>
      <dgm:spPr/>
    </dgm:pt>
    <dgm:pt modelId="{7BA96D55-7565-4F88-882C-05FA74832044}" type="pres">
      <dgm:prSet presAssocID="{A8B58E17-91F4-4630-8FDE-EAFC8EF9354B}" presName="textB" presStyleLbl="revTx" presStyleIdx="3" presStyleCnt="4" custScaleX="137821" custLinFactNeighborX="1833" custLinFactNeighborY="-55505">
        <dgm:presLayoutVars>
          <dgm:bulletEnabled val="1"/>
        </dgm:presLayoutVars>
      </dgm:prSet>
      <dgm:spPr/>
      <dgm:t>
        <a:bodyPr/>
        <a:lstStyle/>
        <a:p>
          <a:endParaRPr lang="nb-NO"/>
        </a:p>
      </dgm:t>
    </dgm:pt>
    <dgm:pt modelId="{31B27524-B22A-4FCF-B94C-07E561FE1DD4}" type="pres">
      <dgm:prSet presAssocID="{A8B58E17-91F4-4630-8FDE-EAFC8EF9354B}" presName="circleB" presStyleLbl="node1" presStyleIdx="3" presStyleCnt="4" custLinFactY="105960" custLinFactNeighborX="16843" custLinFactNeighborY="200000">
        <dgm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dgm:style>
      </dgm:prSet>
      <dgm:spPr/>
    </dgm:pt>
    <dgm:pt modelId="{D0049077-F0E5-4BA2-A91A-3AC8BA4C7B67}" type="pres">
      <dgm:prSet presAssocID="{A8B58E17-91F4-4630-8FDE-EAFC8EF9354B}" presName="spaceB" presStyleCnt="0"/>
      <dgm:spPr/>
    </dgm:pt>
  </dgm:ptLst>
  <dgm:cxnLst>
    <dgm:cxn modelId="{79442323-60E8-49E7-8724-DB09C657EFFD}" type="presOf" srcId="{957C1DFD-B9BD-4971-B7CF-292679DBB830}" destId="{FB014F3C-497A-46C7-AC77-1EB64D9176BC}" srcOrd="0" destOrd="0" presId="urn:microsoft.com/office/officeart/2005/8/layout/hProcess11"/>
    <dgm:cxn modelId="{2C82DA12-F58C-48E5-8404-4EB524316049}" srcId="{0D58D58A-267C-47E0-968E-9A6A469C3615}" destId="{62F289BC-3258-4112-90E2-38EDE813BC09}" srcOrd="2" destOrd="0" parTransId="{6AAD73EB-18D8-4CA1-BFDA-D6F500888746}" sibTransId="{E663F1CB-2307-4822-9F58-42A154ECCA6D}"/>
    <dgm:cxn modelId="{04919A74-01BF-47A8-88A4-4FFD1231934F}" srcId="{0D58D58A-267C-47E0-968E-9A6A469C3615}" destId="{957C1DFD-B9BD-4971-B7CF-292679DBB830}" srcOrd="0" destOrd="0" parTransId="{B619B0AD-F142-41F5-8867-2B05C5FBA1D4}" sibTransId="{57DC730D-39C4-4836-BAA7-5550B26337EB}"/>
    <dgm:cxn modelId="{FD33946B-FDCB-4D52-A920-E9EA7B0540D4}" type="presOf" srcId="{A8B58E17-91F4-4630-8FDE-EAFC8EF9354B}" destId="{7BA96D55-7565-4F88-882C-05FA74832044}" srcOrd="0" destOrd="0" presId="urn:microsoft.com/office/officeart/2005/8/layout/hProcess11"/>
    <dgm:cxn modelId="{57B8E37E-30E8-469B-91C1-605110CDEC6E}" type="presOf" srcId="{DD954512-5346-4300-9DBC-FF4B7D583CA7}" destId="{2DDD4F98-BFF7-41B6-B525-87F8C9DCD9EF}" srcOrd="0" destOrd="0" presId="urn:microsoft.com/office/officeart/2005/8/layout/hProcess11"/>
    <dgm:cxn modelId="{8CCEDEC7-0C7A-4F12-A863-3A18815131FC}" srcId="{0D58D58A-267C-47E0-968E-9A6A469C3615}" destId="{A8B58E17-91F4-4630-8FDE-EAFC8EF9354B}" srcOrd="3" destOrd="0" parTransId="{14E8A5C6-F359-4488-8F09-8DEF2AE3B581}" sibTransId="{DB277662-4649-4BAF-8C29-60FE4B0DBBE6}"/>
    <dgm:cxn modelId="{208B74FD-0426-4F5C-9A61-DDC4F39FBAA4}" type="presOf" srcId="{62F289BC-3258-4112-90E2-38EDE813BC09}" destId="{48FB16B3-E442-45C1-BB8E-160522B3A219}" srcOrd="0" destOrd="0" presId="urn:microsoft.com/office/officeart/2005/8/layout/hProcess11"/>
    <dgm:cxn modelId="{BF70A611-9AE3-4821-AACA-362CC44DCB52}" srcId="{0D58D58A-267C-47E0-968E-9A6A469C3615}" destId="{DD954512-5346-4300-9DBC-FF4B7D583CA7}" srcOrd="1" destOrd="0" parTransId="{31E356C4-0CAD-4C48-B521-FC6CB3D9188C}" sibTransId="{38D5FC00-B59A-466C-97AC-88BD745477F2}"/>
    <dgm:cxn modelId="{FA10D345-AAF6-465E-A740-ED84F8BDB166}" type="presOf" srcId="{0D58D58A-267C-47E0-968E-9A6A469C3615}" destId="{2CE7AF30-4DE8-4FAA-8F7A-80AE7666FD52}" srcOrd="0" destOrd="0" presId="urn:microsoft.com/office/officeart/2005/8/layout/hProcess11"/>
    <dgm:cxn modelId="{D0A11837-93EF-474E-AA1A-A1E4CCE7C3E4}" type="presParOf" srcId="{2CE7AF30-4DE8-4FAA-8F7A-80AE7666FD52}" destId="{2D7759A0-EC76-43D3-8CD1-701531C97623}" srcOrd="0" destOrd="0" presId="urn:microsoft.com/office/officeart/2005/8/layout/hProcess11"/>
    <dgm:cxn modelId="{CFA24DA1-61F7-457A-83E0-F5A1201D65F7}" type="presParOf" srcId="{2CE7AF30-4DE8-4FAA-8F7A-80AE7666FD52}" destId="{9A629F93-B0FF-46E7-AFEC-BE53CD97D0EE}" srcOrd="1" destOrd="0" presId="urn:microsoft.com/office/officeart/2005/8/layout/hProcess11"/>
    <dgm:cxn modelId="{E9BCADAD-D6A8-43DA-A885-C89F5D50DFD4}" type="presParOf" srcId="{9A629F93-B0FF-46E7-AFEC-BE53CD97D0EE}" destId="{D35A3789-E88B-42AD-8EE1-C1153243E8E5}" srcOrd="0" destOrd="0" presId="urn:microsoft.com/office/officeart/2005/8/layout/hProcess11"/>
    <dgm:cxn modelId="{53B93891-3ADA-476D-B6B6-76EAEB0F7A57}" type="presParOf" srcId="{D35A3789-E88B-42AD-8EE1-C1153243E8E5}" destId="{FB014F3C-497A-46C7-AC77-1EB64D9176BC}" srcOrd="0" destOrd="0" presId="urn:microsoft.com/office/officeart/2005/8/layout/hProcess11"/>
    <dgm:cxn modelId="{BBFCCE1D-C69F-44B9-ADF3-2D0C84E485E6}" type="presParOf" srcId="{D35A3789-E88B-42AD-8EE1-C1153243E8E5}" destId="{143404BE-3D96-4425-BD09-68E073068FF3}" srcOrd="1" destOrd="0" presId="urn:microsoft.com/office/officeart/2005/8/layout/hProcess11"/>
    <dgm:cxn modelId="{65181D69-542E-4887-9F01-EBF2A473C5F4}" type="presParOf" srcId="{D35A3789-E88B-42AD-8EE1-C1153243E8E5}" destId="{01EE7DD1-AC25-4C00-87F8-A11E0BCB6B8A}" srcOrd="2" destOrd="0" presId="urn:microsoft.com/office/officeart/2005/8/layout/hProcess11"/>
    <dgm:cxn modelId="{21E3EE53-50D7-4CCA-9B2A-9D60997B0E6A}" type="presParOf" srcId="{9A629F93-B0FF-46E7-AFEC-BE53CD97D0EE}" destId="{BA65F93D-C4FC-46E9-A87E-20B86928843D}" srcOrd="1" destOrd="0" presId="urn:microsoft.com/office/officeart/2005/8/layout/hProcess11"/>
    <dgm:cxn modelId="{30494952-54E8-45FA-9AD9-1DA0CDE7CE89}" type="presParOf" srcId="{9A629F93-B0FF-46E7-AFEC-BE53CD97D0EE}" destId="{13F59E0C-8EB6-4EE7-8D27-FD99E9577325}" srcOrd="2" destOrd="0" presId="urn:microsoft.com/office/officeart/2005/8/layout/hProcess11"/>
    <dgm:cxn modelId="{E7D6573F-BCAA-4CAD-9F07-72F448209F96}" type="presParOf" srcId="{13F59E0C-8EB6-4EE7-8D27-FD99E9577325}" destId="{2DDD4F98-BFF7-41B6-B525-87F8C9DCD9EF}" srcOrd="0" destOrd="0" presId="urn:microsoft.com/office/officeart/2005/8/layout/hProcess11"/>
    <dgm:cxn modelId="{2291C43A-76FD-4459-9E6D-3AAED20E3074}" type="presParOf" srcId="{13F59E0C-8EB6-4EE7-8D27-FD99E9577325}" destId="{E1D92E47-BFB1-4058-B1AD-14ECD793888A}" srcOrd="1" destOrd="0" presId="urn:microsoft.com/office/officeart/2005/8/layout/hProcess11"/>
    <dgm:cxn modelId="{BFB02FA7-B257-4AA0-81DB-814C29AF91C6}" type="presParOf" srcId="{13F59E0C-8EB6-4EE7-8D27-FD99E9577325}" destId="{E0A8AFD2-E3E7-4B53-AA9D-CD5131C8A028}" srcOrd="2" destOrd="0" presId="urn:microsoft.com/office/officeart/2005/8/layout/hProcess11"/>
    <dgm:cxn modelId="{7786D34B-31EE-4251-BE83-922FA3CA7A93}" type="presParOf" srcId="{9A629F93-B0FF-46E7-AFEC-BE53CD97D0EE}" destId="{81103A28-85CA-485F-AA1C-E9706AF4F7F2}" srcOrd="3" destOrd="0" presId="urn:microsoft.com/office/officeart/2005/8/layout/hProcess11"/>
    <dgm:cxn modelId="{799BEA58-C8CC-4A25-A390-1179339C7445}" type="presParOf" srcId="{9A629F93-B0FF-46E7-AFEC-BE53CD97D0EE}" destId="{AE7FBC2D-D46C-44FA-9571-536F6C0D8A57}" srcOrd="4" destOrd="0" presId="urn:microsoft.com/office/officeart/2005/8/layout/hProcess11"/>
    <dgm:cxn modelId="{0EAA0E46-7BD0-4281-BCFE-165C219ADC60}" type="presParOf" srcId="{AE7FBC2D-D46C-44FA-9571-536F6C0D8A57}" destId="{48FB16B3-E442-45C1-BB8E-160522B3A219}" srcOrd="0" destOrd="0" presId="urn:microsoft.com/office/officeart/2005/8/layout/hProcess11"/>
    <dgm:cxn modelId="{A2432E7C-DAD9-403B-8290-ACA9C8CA01D5}" type="presParOf" srcId="{AE7FBC2D-D46C-44FA-9571-536F6C0D8A57}" destId="{75DDE4A3-A5D7-4EAA-8687-101935DDBE91}" srcOrd="1" destOrd="0" presId="urn:microsoft.com/office/officeart/2005/8/layout/hProcess11"/>
    <dgm:cxn modelId="{D337F326-2109-4D81-B5D7-6C9BC5E3C5EA}" type="presParOf" srcId="{AE7FBC2D-D46C-44FA-9571-536F6C0D8A57}" destId="{5FFEE035-AF85-4EAE-AC41-3D8089380C2A}" srcOrd="2" destOrd="0" presId="urn:microsoft.com/office/officeart/2005/8/layout/hProcess11"/>
    <dgm:cxn modelId="{F64024D2-C6AF-43D8-9239-77D6C96622EE}" type="presParOf" srcId="{9A629F93-B0FF-46E7-AFEC-BE53CD97D0EE}" destId="{0A47483A-6901-4CA2-9432-04072AE825AE}" srcOrd="5" destOrd="0" presId="urn:microsoft.com/office/officeart/2005/8/layout/hProcess11"/>
    <dgm:cxn modelId="{B78FCAD3-82E4-441E-A157-75EDA601FFF8}" type="presParOf" srcId="{9A629F93-B0FF-46E7-AFEC-BE53CD97D0EE}" destId="{C66E1186-A21A-4681-8C01-F3200E39B69A}" srcOrd="6" destOrd="0" presId="urn:microsoft.com/office/officeart/2005/8/layout/hProcess11"/>
    <dgm:cxn modelId="{6E44630B-410F-4C9C-8720-7A357C4D1433}" type="presParOf" srcId="{C66E1186-A21A-4681-8C01-F3200E39B69A}" destId="{7BA96D55-7565-4F88-882C-05FA74832044}" srcOrd="0" destOrd="0" presId="urn:microsoft.com/office/officeart/2005/8/layout/hProcess11"/>
    <dgm:cxn modelId="{D3E4452B-7FC0-400E-8F40-F4F24A4704D1}" type="presParOf" srcId="{C66E1186-A21A-4681-8C01-F3200E39B69A}" destId="{31B27524-B22A-4FCF-B94C-07E561FE1DD4}" srcOrd="1" destOrd="0" presId="urn:microsoft.com/office/officeart/2005/8/layout/hProcess11"/>
    <dgm:cxn modelId="{3E744A85-70BA-44DB-A9B3-9FA50AA013F4}" type="presParOf" srcId="{C66E1186-A21A-4681-8C01-F3200E39B69A}" destId="{D0049077-F0E5-4BA2-A91A-3AC8BA4C7B67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7759A0-EC76-43D3-8CD1-701531C97623}">
      <dsp:nvSpPr>
        <dsp:cNvPr id="0" name=""/>
        <dsp:cNvSpPr/>
      </dsp:nvSpPr>
      <dsp:spPr>
        <a:xfrm>
          <a:off x="0" y="1143045"/>
          <a:ext cx="9144000" cy="762030"/>
        </a:xfrm>
        <a:prstGeom prst="notchedRightArrow">
          <a:avLst/>
        </a:prstGeom>
        <a:solidFill>
          <a:schemeClr val="accent1"/>
        </a:solidFill>
        <a:ln w="25400" cap="flat" cmpd="sng" algn="ctr">
          <a:solidFill>
            <a:schemeClr val="accent1">
              <a:shade val="50000"/>
            </a:schemeClr>
          </a:solidFill>
          <a:prstDash val="solid"/>
        </a:ln>
        <a:effectLst/>
      </dsp:spPr>
      <dsp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</dsp:sp>
    <dsp:sp modelId="{FB014F3C-497A-46C7-AC77-1EB64D9176BC}">
      <dsp:nvSpPr>
        <dsp:cNvPr id="0" name=""/>
        <dsp:cNvSpPr/>
      </dsp:nvSpPr>
      <dsp:spPr>
        <a:xfrm>
          <a:off x="3" y="648068"/>
          <a:ext cx="1904217" cy="7620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b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b-NO" sz="1200" kern="1200" dirty="0" smtClean="0"/>
            <a:t>Oppdagelse av celler</a:t>
          </a:r>
          <a:br>
            <a:rPr lang="nb-NO" sz="1200" kern="1200" dirty="0" smtClean="0"/>
          </a:br>
          <a:r>
            <a:rPr lang="nb-NO" sz="1200" kern="1200" dirty="0" smtClean="0"/>
            <a:t>[1664]</a:t>
          </a:r>
          <a:endParaRPr lang="nb-NO" sz="1200" kern="1200" dirty="0"/>
        </a:p>
      </dsp:txBody>
      <dsp:txXfrm>
        <a:off x="3" y="648068"/>
        <a:ext cx="1904217" cy="762030"/>
      </dsp:txXfrm>
    </dsp:sp>
    <dsp:sp modelId="{143404BE-3D96-4425-BD09-68E073068FF3}">
      <dsp:nvSpPr>
        <dsp:cNvPr id="0" name=""/>
        <dsp:cNvSpPr/>
      </dsp:nvSpPr>
      <dsp:spPr>
        <a:xfrm>
          <a:off x="890526" y="1440160"/>
          <a:ext cx="190507" cy="190507"/>
        </a:xfrm>
        <a:prstGeom prst="ellipse">
          <a:avLst/>
        </a:prstGeom>
        <a:solidFill>
          <a:schemeClr val="accent2"/>
        </a:solidFill>
        <a:ln w="25400" cap="flat" cmpd="sng" algn="ctr">
          <a:solidFill>
            <a:schemeClr val="accent2">
              <a:shade val="50000"/>
            </a:schemeClr>
          </a:solidFill>
          <a:prstDash val="solid"/>
        </a:ln>
        <a:effectLst/>
      </dsp:spPr>
      <dsp:style>
        <a:lnRef idx="2">
          <a:schemeClr val="accent2">
            <a:shade val="50000"/>
          </a:schemeClr>
        </a:lnRef>
        <a:fillRef idx="1">
          <a:schemeClr val="accent2"/>
        </a:fillRef>
        <a:effectRef idx="0">
          <a:schemeClr val="accent2"/>
        </a:effectRef>
        <a:fontRef idx="minor">
          <a:schemeClr val="lt1"/>
        </a:fontRef>
      </dsp:style>
    </dsp:sp>
    <dsp:sp modelId="{2DDD4F98-BFF7-41B6-B525-87F8C9DCD9EF}">
      <dsp:nvSpPr>
        <dsp:cNvPr id="0" name=""/>
        <dsp:cNvSpPr/>
      </dsp:nvSpPr>
      <dsp:spPr>
        <a:xfrm>
          <a:off x="1962132" y="720080"/>
          <a:ext cx="1920642" cy="7620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t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b-NO" sz="1200" kern="1200" dirty="0" smtClean="0"/>
            <a:t>Charles Darwins evolusjonsteori</a:t>
          </a:r>
          <a:br>
            <a:rPr lang="nb-NO" sz="1200" kern="1200" dirty="0" smtClean="0"/>
          </a:br>
          <a:r>
            <a:rPr lang="nb-NO" sz="1200" kern="1200" dirty="0" smtClean="0"/>
            <a:t>[1859]</a:t>
          </a:r>
          <a:endParaRPr lang="nb-NO" sz="1200" kern="1200" dirty="0"/>
        </a:p>
      </dsp:txBody>
      <dsp:txXfrm>
        <a:off x="1962132" y="720080"/>
        <a:ext cx="1920642" cy="762030"/>
      </dsp:txXfrm>
    </dsp:sp>
    <dsp:sp modelId="{E1D92E47-BFB1-4058-B1AD-14ECD793888A}">
      <dsp:nvSpPr>
        <dsp:cNvPr id="0" name=""/>
        <dsp:cNvSpPr/>
      </dsp:nvSpPr>
      <dsp:spPr>
        <a:xfrm>
          <a:off x="2884429" y="1440160"/>
          <a:ext cx="190507" cy="190507"/>
        </a:xfrm>
        <a:prstGeom prst="ellipse">
          <a:avLst/>
        </a:prstGeom>
        <a:solidFill>
          <a:schemeClr val="accent2"/>
        </a:solidFill>
        <a:ln w="25400" cap="flat" cmpd="sng" algn="ctr">
          <a:solidFill>
            <a:schemeClr val="accent2">
              <a:shade val="50000"/>
            </a:schemeClr>
          </a:solidFill>
          <a:prstDash val="solid"/>
        </a:ln>
        <a:effectLst/>
      </dsp:spPr>
      <dsp:style>
        <a:lnRef idx="2">
          <a:schemeClr val="accent2">
            <a:shade val="50000"/>
          </a:schemeClr>
        </a:lnRef>
        <a:fillRef idx="1">
          <a:schemeClr val="accent2"/>
        </a:fillRef>
        <a:effectRef idx="0">
          <a:schemeClr val="accent2"/>
        </a:effectRef>
        <a:fontRef idx="minor">
          <a:schemeClr val="lt1"/>
        </a:fontRef>
      </dsp:style>
    </dsp:sp>
    <dsp:sp modelId="{48FB16B3-E442-45C1-BB8E-160522B3A219}">
      <dsp:nvSpPr>
        <dsp:cNvPr id="0" name=""/>
        <dsp:cNvSpPr/>
      </dsp:nvSpPr>
      <dsp:spPr>
        <a:xfrm>
          <a:off x="3965730" y="648068"/>
          <a:ext cx="1911436" cy="7620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b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b-NO" sz="1200" kern="1200" dirty="0" smtClean="0"/>
            <a:t>DNAs oppbygning blir kartlagt</a:t>
          </a:r>
          <a:br>
            <a:rPr lang="nb-NO" sz="1200" kern="1200" dirty="0" smtClean="0"/>
          </a:br>
          <a:r>
            <a:rPr lang="nb-NO" sz="1200" kern="1200" dirty="0" smtClean="0"/>
            <a:t>[1953]</a:t>
          </a:r>
          <a:endParaRPr lang="nb-NO" sz="1200" kern="1200" dirty="0"/>
        </a:p>
      </dsp:txBody>
      <dsp:txXfrm>
        <a:off x="3965730" y="648068"/>
        <a:ext cx="1911436" cy="762030"/>
      </dsp:txXfrm>
    </dsp:sp>
    <dsp:sp modelId="{75DDE4A3-A5D7-4EAA-8687-101935DDBE91}">
      <dsp:nvSpPr>
        <dsp:cNvPr id="0" name=""/>
        <dsp:cNvSpPr/>
      </dsp:nvSpPr>
      <dsp:spPr>
        <a:xfrm>
          <a:off x="4881941" y="1440160"/>
          <a:ext cx="190507" cy="190507"/>
        </a:xfrm>
        <a:prstGeom prst="ellipse">
          <a:avLst/>
        </a:prstGeom>
        <a:solidFill>
          <a:schemeClr val="accent2"/>
        </a:solidFill>
        <a:ln w="25400" cap="flat" cmpd="sng" algn="ctr">
          <a:solidFill>
            <a:schemeClr val="accent2">
              <a:shade val="50000"/>
            </a:schemeClr>
          </a:solidFill>
          <a:prstDash val="solid"/>
        </a:ln>
        <a:effectLst/>
      </dsp:spPr>
      <dsp:style>
        <a:lnRef idx="2">
          <a:schemeClr val="accent2">
            <a:shade val="50000"/>
          </a:schemeClr>
        </a:lnRef>
        <a:fillRef idx="1">
          <a:schemeClr val="accent2"/>
        </a:fillRef>
        <a:effectRef idx="0">
          <a:schemeClr val="accent2"/>
        </a:effectRef>
        <a:fontRef idx="minor">
          <a:schemeClr val="lt1"/>
        </a:fontRef>
      </dsp:style>
    </dsp:sp>
    <dsp:sp modelId="{7BA96D55-7565-4F88-882C-05FA74832044}">
      <dsp:nvSpPr>
        <dsp:cNvPr id="0" name=""/>
        <dsp:cNvSpPr/>
      </dsp:nvSpPr>
      <dsp:spPr>
        <a:xfrm>
          <a:off x="6012166" y="720080"/>
          <a:ext cx="2245717" cy="7620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t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b-NO" sz="1200" kern="1200" dirty="0" smtClean="0"/>
            <a:t>Menneskets genom ferdig kartlagt</a:t>
          </a:r>
          <a:br>
            <a:rPr lang="nb-NO" sz="1200" kern="1200" dirty="0" smtClean="0"/>
          </a:br>
          <a:r>
            <a:rPr lang="nb-NO" sz="1200" kern="1200" dirty="0" smtClean="0"/>
            <a:t>[2003]</a:t>
          </a:r>
          <a:endParaRPr lang="nb-NO" sz="1200" kern="1200" dirty="0"/>
        </a:p>
      </dsp:txBody>
      <dsp:txXfrm>
        <a:off x="6012166" y="720080"/>
        <a:ext cx="2245717" cy="762030"/>
      </dsp:txXfrm>
    </dsp:sp>
    <dsp:sp modelId="{31B27524-B22A-4FCF-B94C-07E561FE1DD4}">
      <dsp:nvSpPr>
        <dsp:cNvPr id="0" name=""/>
        <dsp:cNvSpPr/>
      </dsp:nvSpPr>
      <dsp:spPr>
        <a:xfrm>
          <a:off x="7041990" y="1440160"/>
          <a:ext cx="190507" cy="190507"/>
        </a:xfrm>
        <a:prstGeom prst="ellipse">
          <a:avLst/>
        </a:prstGeom>
        <a:solidFill>
          <a:schemeClr val="accent2"/>
        </a:solidFill>
        <a:ln w="25400" cap="flat" cmpd="sng" algn="ctr">
          <a:solidFill>
            <a:schemeClr val="accent2">
              <a:shade val="50000"/>
            </a:schemeClr>
          </a:solidFill>
          <a:prstDash val="solid"/>
        </a:ln>
        <a:effectLst/>
      </dsp:spPr>
      <dsp:style>
        <a:lnRef idx="2">
          <a:schemeClr val="accent2">
            <a:shade val="50000"/>
          </a:schemeClr>
        </a:lnRef>
        <a:fillRef idx="1">
          <a:schemeClr val="accent2"/>
        </a:fillRef>
        <a:effectRef idx="0">
          <a:schemeClr val="accent2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op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Plassholder for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CC18A7-C982-419F-9D46-EF84C7D68AE6}" type="datetimeFigureOut">
              <a:rPr lang="nb-NO" smtClean="0"/>
              <a:t>18.03.2014</a:t>
            </a:fld>
            <a:endParaRPr lang="nb-NO"/>
          </a:p>
        </p:txBody>
      </p:sp>
      <p:sp>
        <p:nvSpPr>
          <p:cNvPr id="4" name="Plassholder for lysbild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b-NO"/>
          </a:p>
        </p:txBody>
      </p:sp>
      <p:sp>
        <p:nvSpPr>
          <p:cNvPr id="5" name="Plassholder for nota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BF088D-99B4-4D5E-95C2-BB66C96EFB68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737589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b="1" i="0" dirty="0" smtClean="0"/>
              <a:t>Bilde: </a:t>
            </a:r>
            <a:r>
              <a:rPr lang="nb-NO" i="0" u="sng" dirty="0" smtClean="0">
                <a:solidFill>
                  <a:schemeClr val="bg2">
                    <a:lumMod val="75000"/>
                  </a:schemeClr>
                </a:solidFill>
              </a:rPr>
              <a:t>http://circos.ca/intro/genomic_data/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“An illustration of the human genome showing location of genes implicated in disease, regions of with self-similarity and those with structural variation within populations. This graphic layers a variety of data types (links, heat maps, tiles, histograms) and is a good example of a </a:t>
            </a:r>
            <a:r>
              <a:rPr lang="en-US" dirty="0" err="1" smtClean="0"/>
              <a:t>Circos</a:t>
            </a:r>
            <a:r>
              <a:rPr lang="en-US" dirty="0" smtClean="0"/>
              <a:t> image. This graphic </a:t>
            </a:r>
            <a:r>
              <a:rPr lang="en-US" dirty="0" smtClean="0">
                <a:solidFill>
                  <a:schemeClr val="tx1"/>
                </a:solidFill>
              </a:rPr>
              <a:t>appeared in the </a:t>
            </a:r>
            <a:r>
              <a:rPr lang="en-US" dirty="0" err="1" smtClean="0">
                <a:solidFill>
                  <a:schemeClr val="tx1"/>
                </a:solidFill>
              </a:rPr>
              <a:t>Conde</a:t>
            </a:r>
            <a:r>
              <a:rPr lang="en-US" dirty="0" smtClean="0">
                <a:solidFill>
                  <a:schemeClr val="tx1"/>
                </a:solidFill>
              </a:rPr>
              <a:t> Nast </a:t>
            </a:r>
            <a:r>
              <a:rPr lang="en-US" dirty="0" err="1" smtClean="0">
                <a:solidFill>
                  <a:schemeClr val="tx1"/>
                </a:solidFill>
              </a:rPr>
              <a:t>Portofilio</a:t>
            </a:r>
            <a:r>
              <a:rPr lang="en-US" dirty="0" smtClean="0"/>
              <a:t>.”</a:t>
            </a:r>
            <a:endParaRPr lang="nb-NO" dirty="0" smtClean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BF088D-99B4-4D5E-95C2-BB66C96EFB68}" type="slidenum">
              <a:rPr lang="nb-NO" smtClean="0"/>
              <a:t>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3191400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nb-NO" dirty="0" smtClean="0"/>
              <a:t>Oppdagelse</a:t>
            </a:r>
            <a:r>
              <a:rPr lang="nb-NO" baseline="0" dirty="0" smtClean="0"/>
              <a:t> av celler [1664]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b-NO" baseline="0" dirty="0" smtClean="0"/>
              <a:t>Charles Darwins evolusjonsteori [1859]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b-NO" baseline="0" dirty="0" smtClean="0"/>
              <a:t>DNAs oppbygning blir kartlagt [1953]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b-NO" baseline="0" dirty="0" smtClean="0"/>
              <a:t>Menneskets genom ferdig kartlagt [2003]</a:t>
            </a:r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BF088D-99B4-4D5E-95C2-BB66C96EFB68}" type="slidenum">
              <a:rPr lang="nb-NO" smtClean="0"/>
              <a:t>6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6851256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" name="Rounded Rectangle 7"/>
          <p:cNvSpPr/>
          <p:nvPr/>
        </p:nvSpPr>
        <p:spPr>
          <a:xfrm>
            <a:off x="91440" y="101600"/>
            <a:ext cx="8961120" cy="6664960"/>
          </a:xfrm>
          <a:prstGeom prst="roundRect">
            <a:avLst>
              <a:gd name="adj" fmla="val 1735"/>
            </a:avLst>
          </a:prstGeom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92405-519E-47ED-BA17-231193B920C5}" type="datetimeFigureOut">
              <a:rPr lang="nb-NO" smtClean="0"/>
              <a:t>18.03.2014</a:t>
            </a:fld>
            <a:endParaRPr lang="nb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9" name="Rectangle 8"/>
          <p:cNvSpPr/>
          <p:nvPr/>
        </p:nvSpPr>
        <p:spPr>
          <a:xfrm>
            <a:off x="345440" y="2942602"/>
            <a:ext cx="7147931" cy="2463800"/>
          </a:xfrm>
          <a:prstGeom prst="rect">
            <a:avLst/>
          </a:prstGeom>
          <a:solidFill>
            <a:srgbClr val="FFFFFF">
              <a:alpha val="83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7572652" y="2944634"/>
            <a:ext cx="1190348" cy="2459736"/>
          </a:xfrm>
          <a:prstGeom prst="rect">
            <a:avLst/>
          </a:prstGeom>
          <a:solidFill>
            <a:srgbClr val="FFFFFF">
              <a:alpha val="83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7712714" y="3136658"/>
            <a:ext cx="910224" cy="2075688"/>
          </a:xfrm>
          <a:prstGeom prst="rect">
            <a:avLst/>
          </a:prstGeom>
          <a:solidFill>
            <a:schemeClr val="accent3">
              <a:alpha val="70000"/>
            </a:schemeClr>
          </a:solidFill>
          <a:ln w="63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445483" y="3055621"/>
            <a:ext cx="6947845" cy="2245359"/>
          </a:xfrm>
          <a:prstGeom prst="rect">
            <a:avLst/>
          </a:prstGeom>
          <a:solidFill>
            <a:srgbClr val="FFFFFF"/>
          </a:solidFill>
          <a:ln w="6350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786826" y="4625268"/>
            <a:ext cx="762000" cy="457200"/>
          </a:xfrm>
        </p:spPr>
        <p:txBody>
          <a:bodyPr/>
          <a:lstStyle>
            <a:lvl1pPr algn="ctr">
              <a:defRPr sz="28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A5DB0B21-DE68-44E5-B9D2-7F22FD75B00A}" type="slidenum">
              <a:rPr lang="nb-NO" smtClean="0"/>
              <a:t>‹#›</a:t>
            </a:fld>
            <a:endParaRPr lang="nb-NO"/>
          </a:p>
        </p:txBody>
      </p:sp>
      <p:sp>
        <p:nvSpPr>
          <p:cNvPr id="11" name="Rectangle 10"/>
          <p:cNvSpPr/>
          <p:nvPr/>
        </p:nvSpPr>
        <p:spPr>
          <a:xfrm>
            <a:off x="541822" y="4559276"/>
            <a:ext cx="6755166" cy="664367"/>
          </a:xfrm>
          <a:prstGeom prst="rect">
            <a:avLst/>
          </a:pr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38971" y="3139440"/>
            <a:ext cx="6760868" cy="2077720"/>
          </a:xfrm>
          <a:prstGeom prst="rect">
            <a:avLst/>
          </a:prstGeom>
          <a:noFill/>
          <a:ln w="6350" cmpd="dbl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2805" y="4648200"/>
            <a:ext cx="6553200" cy="457200"/>
          </a:xfrm>
        </p:spPr>
        <p:txBody>
          <a:bodyPr>
            <a:normAutofit/>
          </a:bodyPr>
          <a:lstStyle>
            <a:lvl1pPr marL="0" indent="0" algn="ctr">
              <a:buNone/>
              <a:defRPr sz="1800" cap="all" spc="300" baseline="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b-NO" smtClean="0"/>
              <a:t>Klikk for å redigere undertittelstil i malen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4705" y="3227033"/>
            <a:ext cx="6629400" cy="1219201"/>
          </a:xfrm>
        </p:spPr>
        <p:txBody>
          <a:bodyPr anchor="b" anchorCtr="0">
            <a:noAutofit/>
          </a:bodyPr>
          <a:lstStyle>
            <a:lvl1pPr>
              <a:defRPr sz="40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nb-NO" smtClean="0"/>
              <a:t>Klikk for å redigere tittelstil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Loddret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Klikk for å redigere tittelstil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92405-519E-47ED-BA17-231193B920C5}" type="datetimeFigureOut">
              <a:rPr lang="nb-NO" smtClean="0"/>
              <a:t>18.03.2014</a:t>
            </a:fld>
            <a:endParaRPr lang="nb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B0B21-DE68-44E5-B9D2-7F22FD75B00A}" type="slidenum">
              <a:rPr lang="nb-NO" smtClean="0"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Loddrett tit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861702" y="228600"/>
            <a:ext cx="1859280" cy="6122634"/>
          </a:xfrm>
          <a:prstGeom prst="rect">
            <a:avLst/>
          </a:prstGeom>
          <a:solidFill>
            <a:srgbClr val="FFFFFF">
              <a:alpha val="8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955225" y="351409"/>
            <a:ext cx="1672235" cy="5877017"/>
          </a:xfrm>
          <a:prstGeom prst="rect">
            <a:avLst/>
          </a:prstGeom>
          <a:solidFill>
            <a:srgbClr val="FFFFFF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48577" y="395427"/>
            <a:ext cx="1485531" cy="5788981"/>
          </a:xfrm>
        </p:spPr>
        <p:txBody>
          <a:bodyPr vert="eaVert"/>
          <a:lstStyle/>
          <a:p>
            <a:r>
              <a:rPr lang="nb-NO" smtClean="0"/>
              <a:t>Klikk for å redigere tittelstil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380999"/>
            <a:ext cx="6172200" cy="5791201"/>
          </a:xfrm>
        </p:spPr>
        <p:txBody>
          <a:bodyPr vert="eaVert"/>
          <a:lstStyle/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92405-519E-47ED-BA17-231193B920C5}" type="datetimeFigureOut">
              <a:rPr lang="nb-NO" smtClean="0"/>
              <a:t>18.03.2014</a:t>
            </a:fld>
            <a:endParaRPr lang="nb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B0B21-DE68-44E5-B9D2-7F22FD75B00A}" type="slidenum">
              <a:rPr lang="nb-NO" smtClean="0"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Klikk for å redigere tittelstil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92405-519E-47ED-BA17-231193B920C5}" type="datetimeFigureOut">
              <a:rPr lang="nb-NO" smtClean="0"/>
              <a:t>18.03.2014</a:t>
            </a:fld>
            <a:endParaRPr lang="nb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B0B21-DE68-44E5-B9D2-7F22FD75B00A}" type="slidenum">
              <a:rPr lang="nb-NO" smtClean="0"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Del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" name="Rounded Rectangle 7"/>
          <p:cNvSpPr/>
          <p:nvPr/>
        </p:nvSpPr>
        <p:spPr>
          <a:xfrm>
            <a:off x="91440" y="101600"/>
            <a:ext cx="8961120" cy="6664960"/>
          </a:xfrm>
          <a:prstGeom prst="roundRect">
            <a:avLst>
              <a:gd name="adj" fmla="val 1735"/>
            </a:avLst>
          </a:prstGeom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92405-519E-47ED-BA17-231193B920C5}" type="datetimeFigureOut">
              <a:rPr lang="nb-NO" smtClean="0"/>
              <a:t>18.03.2014</a:t>
            </a:fld>
            <a:endParaRPr lang="nb-NO"/>
          </a:p>
        </p:txBody>
      </p:sp>
      <p:sp>
        <p:nvSpPr>
          <p:cNvPr id="13" name="Rectangle 12"/>
          <p:cNvSpPr/>
          <p:nvPr/>
        </p:nvSpPr>
        <p:spPr>
          <a:xfrm>
            <a:off x="451976" y="2946400"/>
            <a:ext cx="8265160" cy="2463800"/>
          </a:xfrm>
          <a:prstGeom prst="rect">
            <a:avLst/>
          </a:prstGeom>
          <a:solidFill>
            <a:srgbClr val="FFFFFF">
              <a:alpha val="83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567656" y="3048000"/>
            <a:ext cx="8033800" cy="2245359"/>
          </a:xfrm>
          <a:prstGeom prst="rect">
            <a:avLst/>
          </a:prstGeom>
          <a:solidFill>
            <a:srgbClr val="FFFFFF"/>
          </a:solidFill>
          <a:ln w="6350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B0B21-DE68-44E5-B9D2-7F22FD75B00A}" type="slidenum">
              <a:rPr lang="nb-NO" smtClean="0"/>
              <a:t>‹#›</a:t>
            </a:fld>
            <a:endParaRPr lang="nb-NO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456" y="3200399"/>
            <a:ext cx="7696200" cy="1295401"/>
          </a:xfrm>
        </p:spPr>
        <p:txBody>
          <a:bodyPr anchor="b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4000" kern="1200" cap="all" baseline="0" dirty="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b-NO" smtClean="0"/>
              <a:t>Klikk for å redigere tittelstil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675496" y="4541520"/>
            <a:ext cx="7818120" cy="664367"/>
          </a:xfrm>
          <a:prstGeom prst="rect">
            <a:avLst/>
          </a:pr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6456" y="4607510"/>
            <a:ext cx="7696200" cy="52378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 cap="all" spc="250" baseline="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 smtClean="0"/>
              <a:t>Klikk for å redigere tekststiler i malen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75757" y="3124200"/>
            <a:ext cx="7817599" cy="2077720"/>
          </a:xfrm>
          <a:prstGeom prst="rect">
            <a:avLst/>
          </a:prstGeom>
          <a:noFill/>
          <a:ln w="6350" cmpd="dbl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6128" y="408372"/>
            <a:ext cx="8260672" cy="1039427"/>
          </a:xfrm>
        </p:spPr>
        <p:txBody>
          <a:bodyPr/>
          <a:lstStyle/>
          <a:p>
            <a:r>
              <a:rPr lang="nb-NO" smtClean="0"/>
              <a:t>Klikk for å redigere tittelstil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26128" y="1719071"/>
            <a:ext cx="4038600" cy="440740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19071"/>
            <a:ext cx="4038600" cy="440740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92405-519E-47ED-BA17-231193B920C5}" type="datetimeFigureOut">
              <a:rPr lang="nb-NO" smtClean="0"/>
              <a:t>18.03.2014</a:t>
            </a:fld>
            <a:endParaRPr lang="nb-N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B0B21-DE68-44E5-B9D2-7F22FD75B00A}" type="slidenum">
              <a:rPr lang="nb-NO" smtClean="0"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6128" y="408372"/>
            <a:ext cx="8260672" cy="1039427"/>
          </a:xfrm>
        </p:spPr>
        <p:txBody>
          <a:bodyPr/>
          <a:lstStyle>
            <a:lvl1pPr>
              <a:defRPr/>
            </a:lvl1pPr>
          </a:lstStyle>
          <a:p>
            <a:r>
              <a:rPr lang="nb-NO" smtClean="0"/>
              <a:t>Klikk for å redigere tittelstil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26128" y="1722438"/>
            <a:ext cx="4040188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 smtClean="0"/>
              <a:t>Klikk for å redigere tekststiler i malen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6128" y="2438400"/>
            <a:ext cx="4040188" cy="368776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722438"/>
            <a:ext cx="4041775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 smtClean="0"/>
              <a:t>Klikk for å redigere tekststiler i malen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438400"/>
            <a:ext cx="4041775" cy="368776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92405-519E-47ED-BA17-231193B920C5}" type="datetimeFigureOut">
              <a:rPr lang="nb-NO" smtClean="0"/>
              <a:t>18.03.2014</a:t>
            </a:fld>
            <a:endParaRPr lang="nb-NO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B0B21-DE68-44E5-B9D2-7F22FD75B00A}" type="slidenum">
              <a:rPr lang="nb-NO" smtClean="0"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Klikk for å redigere tittelstil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92405-519E-47ED-BA17-231193B920C5}" type="datetimeFigureOut">
              <a:rPr lang="nb-NO" smtClean="0"/>
              <a:t>18.03.2014</a:t>
            </a:fld>
            <a:endParaRPr lang="nb-N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B0B21-DE68-44E5-B9D2-7F22FD75B00A}" type="slidenum">
              <a:rPr lang="nb-NO" smtClean="0"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ounded Rectangle 10"/>
          <p:cNvSpPr/>
          <p:nvPr/>
        </p:nvSpPr>
        <p:spPr>
          <a:xfrm>
            <a:off x="91440" y="101600"/>
            <a:ext cx="8961120" cy="6664960"/>
          </a:xfrm>
          <a:prstGeom prst="roundRect">
            <a:avLst>
              <a:gd name="adj" fmla="val 1735"/>
            </a:avLst>
          </a:prstGeom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92405-519E-47ED-BA17-231193B920C5}" type="datetimeFigureOut">
              <a:rPr lang="nb-NO" smtClean="0"/>
              <a:t>18.03.2014</a:t>
            </a:fld>
            <a:endParaRPr lang="nb-NO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B0B21-DE68-44E5-B9D2-7F22FD75B00A}" type="slidenum">
              <a:rPr lang="nb-NO" smtClean="0"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nhold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ounded Rectangle 11"/>
          <p:cNvSpPr/>
          <p:nvPr/>
        </p:nvSpPr>
        <p:spPr>
          <a:xfrm>
            <a:off x="91440" y="101600"/>
            <a:ext cx="8961120" cy="6664960"/>
          </a:xfrm>
          <a:prstGeom prst="roundRect">
            <a:avLst>
              <a:gd name="adj" fmla="val 1735"/>
            </a:avLst>
          </a:prstGeom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6200" y="685800"/>
            <a:ext cx="4572000" cy="525780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92405-519E-47ED-BA17-231193B920C5}" type="datetimeFigureOut">
              <a:rPr lang="nb-NO" smtClean="0"/>
              <a:t>18.03.2014</a:t>
            </a:fld>
            <a:endParaRPr lang="nb-N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B0B21-DE68-44E5-B9D2-7F22FD75B00A}" type="slidenum">
              <a:rPr lang="nb-NO" smtClean="0"/>
              <a:t>‹#›</a:t>
            </a:fld>
            <a:endParaRPr lang="nb-NO"/>
          </a:p>
        </p:txBody>
      </p:sp>
      <p:sp>
        <p:nvSpPr>
          <p:cNvPr id="8" name="Rectangle 7"/>
          <p:cNvSpPr/>
          <p:nvPr/>
        </p:nvSpPr>
        <p:spPr>
          <a:xfrm>
            <a:off x="560034" y="1505712"/>
            <a:ext cx="2716566" cy="3523488"/>
          </a:xfrm>
          <a:prstGeom prst="rect">
            <a:avLst/>
          </a:prstGeom>
          <a:solidFill>
            <a:srgbClr val="FFFFFF">
              <a:alpha val="83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76690" y="1642472"/>
            <a:ext cx="2483254" cy="3234328"/>
          </a:xfrm>
          <a:prstGeom prst="rect">
            <a:avLst/>
          </a:prstGeom>
          <a:solidFill>
            <a:srgbClr val="FFFFFF"/>
          </a:solidFill>
          <a:ln w="6350" cmpd="dbl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9000" y="2971800"/>
            <a:ext cx="2298634" cy="1752600"/>
          </a:xfrm>
        </p:spPr>
        <p:txBody>
          <a:bodyPr/>
          <a:lstStyle>
            <a:lvl1pPr marL="0" indent="0">
              <a:spcBef>
                <a:spcPts val="400"/>
              </a:spcBef>
              <a:buNone/>
              <a:defRPr sz="140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 smtClean="0"/>
              <a:t>Klikk for å redigere tekststiler i malen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9000" y="1734312"/>
            <a:ext cx="2298634" cy="1191620"/>
          </a:xfrm>
        </p:spPr>
        <p:txBody>
          <a:bodyPr anchor="b">
            <a:normAutofit/>
          </a:bodyPr>
          <a:lstStyle>
            <a:lvl1pPr algn="l">
              <a:defRPr sz="2000" b="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nb-NO" smtClean="0"/>
              <a:t>Klikk for å redigere tittelstil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de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" name="Rounded Rectangle 8"/>
          <p:cNvSpPr/>
          <p:nvPr/>
        </p:nvSpPr>
        <p:spPr>
          <a:xfrm>
            <a:off x="91440" y="101600"/>
            <a:ext cx="8961120" cy="6664960"/>
          </a:xfrm>
          <a:prstGeom prst="roundRect">
            <a:avLst>
              <a:gd name="adj" fmla="val 1735"/>
            </a:avLst>
          </a:prstGeom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85800" y="621437"/>
            <a:ext cx="7772400" cy="4331564"/>
          </a:xfrm>
          <a:solidFill>
            <a:schemeClr val="bg2"/>
          </a:solidFill>
          <a:ln>
            <a:noFill/>
          </a:ln>
          <a:effectLst>
            <a:softEdge rad="12700"/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b-NO" smtClean="0"/>
              <a:t>Klikk ikonet for å legge til et bilde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92405-519E-47ED-BA17-231193B920C5}" type="datetimeFigureOut">
              <a:rPr lang="nb-NO" smtClean="0"/>
              <a:t>18.03.2014</a:t>
            </a:fld>
            <a:endParaRPr lang="nb-N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B0B21-DE68-44E5-B9D2-7F22FD75B00A}" type="slidenum">
              <a:rPr lang="nb-NO" smtClean="0"/>
              <a:t>‹#›</a:t>
            </a:fld>
            <a:endParaRPr lang="nb-NO"/>
          </a:p>
        </p:txBody>
      </p:sp>
      <p:sp>
        <p:nvSpPr>
          <p:cNvPr id="10" name="Rectangle 9"/>
          <p:cNvSpPr/>
          <p:nvPr/>
        </p:nvSpPr>
        <p:spPr>
          <a:xfrm>
            <a:off x="685800" y="4953000"/>
            <a:ext cx="7772400" cy="1371600"/>
          </a:xfrm>
          <a:prstGeom prst="rect">
            <a:avLst/>
          </a:prstGeom>
          <a:solidFill>
            <a:srgbClr val="FFFFFF">
              <a:alpha val="83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761999" y="5029200"/>
            <a:ext cx="7600765" cy="1202924"/>
          </a:xfrm>
          <a:prstGeom prst="rect">
            <a:avLst/>
          </a:prstGeom>
          <a:solidFill>
            <a:srgbClr val="FFFFFF"/>
          </a:solidFill>
          <a:ln w="6350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13" name="Rectangle 12"/>
          <p:cNvSpPr/>
          <p:nvPr/>
        </p:nvSpPr>
        <p:spPr>
          <a:xfrm>
            <a:off x="914400" y="5638800"/>
            <a:ext cx="7328514" cy="451696"/>
          </a:xfrm>
          <a:prstGeom prst="rect">
            <a:avLst/>
          </a:prstGeom>
          <a:solidFill>
            <a:schemeClr val="accent1"/>
          </a:solidFill>
          <a:ln w="6350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05589" y="5074920"/>
            <a:ext cx="7946136" cy="1097280"/>
          </a:xfrm>
          <a:prstGeom prst="rect">
            <a:avLst/>
          </a:prstGeom>
          <a:noFill/>
          <a:ln w="6350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56289" y="5656556"/>
            <a:ext cx="7244736" cy="401715"/>
          </a:xfrm>
        </p:spPr>
        <p:txBody>
          <a:bodyPr anchor="ctr">
            <a:normAutofit/>
          </a:bodyPr>
          <a:lstStyle>
            <a:lvl1pPr marL="0" indent="0" algn="ctr">
              <a:buNone/>
              <a:defRPr sz="1500" cap="all" spc="250" baseline="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 smtClean="0"/>
              <a:t>Klikk for å redigere tekststiler i malen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105400"/>
            <a:ext cx="7328514" cy="523043"/>
          </a:xfrm>
        </p:spPr>
        <p:txBody>
          <a:bodyPr anchor="ctr" anchorCtr="0"/>
          <a:lstStyle>
            <a:lvl1pPr algn="ctr">
              <a:defRPr sz="2000" b="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nb-NO" smtClean="0"/>
              <a:t>Klikk for å redigere tittelstil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" name="Rounded Rectangle 6"/>
          <p:cNvSpPr/>
          <p:nvPr/>
        </p:nvSpPr>
        <p:spPr>
          <a:xfrm>
            <a:off x="91440" y="101600"/>
            <a:ext cx="8961120" cy="6664960"/>
          </a:xfrm>
          <a:prstGeom prst="roundRect">
            <a:avLst>
              <a:gd name="adj" fmla="val 1735"/>
            </a:avLst>
          </a:prstGeom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8229600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2B092405-519E-47ED-BA17-231193B920C5}" type="datetimeFigureOut">
              <a:rPr lang="nb-NO" smtClean="0"/>
              <a:t>18.03.2014</a:t>
            </a:fld>
            <a:endParaRPr lang="nb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A5DB0B21-DE68-44E5-B9D2-7F22FD75B00A}" type="slidenum">
              <a:rPr lang="nb-NO" smtClean="0"/>
              <a:t>‹#›</a:t>
            </a:fld>
            <a:endParaRPr lang="nb-NO"/>
          </a:p>
        </p:txBody>
      </p:sp>
      <p:sp>
        <p:nvSpPr>
          <p:cNvPr id="9" name="Rectangle 8"/>
          <p:cNvSpPr/>
          <p:nvPr/>
        </p:nvSpPr>
        <p:spPr>
          <a:xfrm>
            <a:off x="274320" y="278166"/>
            <a:ext cx="8595360" cy="1325880"/>
          </a:xfrm>
          <a:prstGeom prst="rect">
            <a:avLst/>
          </a:prstGeom>
          <a:solidFill>
            <a:srgbClr val="FFFFFF">
              <a:alpha val="83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72863" y="372862"/>
            <a:ext cx="8380520" cy="1118587"/>
          </a:xfrm>
          <a:prstGeom prst="rect">
            <a:avLst/>
          </a:prstGeom>
          <a:solidFill>
            <a:srgbClr val="FFFFFF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26128" y="408372"/>
            <a:ext cx="8260672" cy="10394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b-NO" smtClean="0"/>
              <a:t>Klikk for å redigere tittelstil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3500" kern="1200" cap="all" baseline="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3429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640080" indent="-22860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1280160" indent="-22860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spcBef>
          <a:spcPct val="20000"/>
        </a:spcBef>
        <a:buClr>
          <a:schemeClr val="accent5"/>
        </a:buClr>
        <a:buFont typeface="Arial" pitchFamily="34" charset="0"/>
        <a:buChar char="•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2011680" indent="-18288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2194560" indent="-18288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377440" indent="-18288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3.jpe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4.jpeg"/><Relationship Id="rId9" Type="http://schemas.microsoft.com/office/2007/relationships/diagramDrawing" Target="../diagrams/drawing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://lovdata.no/dokument/NL/lov/2003-12-05-100?q=genetisk+unders%C3%B8kelse*" TargetMode="External"/><Relationship Id="rId3" Type="http://schemas.openxmlformats.org/officeDocument/2006/relationships/hyperlink" Target="http://www.sciencedaily.com/articles/h/human_genome.htm" TargetMode="External"/><Relationship Id="rId7" Type="http://schemas.openxmlformats.org/officeDocument/2006/relationships/hyperlink" Target="http://www.geninfo.no/www/undervisning/sekvensering.htm" TargetMode="External"/><Relationship Id="rId2" Type="http://schemas.openxmlformats.org/officeDocument/2006/relationships/hyperlink" Target="http://circos.ca/intro/genomic_data/" TargetMode="External"/><Relationship Id="rId1" Type="http://schemas.openxmlformats.org/officeDocument/2006/relationships/slideLayout" Target="../slideLayouts/slideLayout8.xml"/><Relationship Id="rId6" Type="http://schemas.openxmlformats.org/officeDocument/2006/relationships/hyperlink" Target="http://science.howstuffworks.com/life/genetic/designer-children1.htm" TargetMode="External"/><Relationship Id="rId5" Type="http://schemas.openxmlformats.org/officeDocument/2006/relationships/hyperlink" Target="http://www.genome.gov/11006943" TargetMode="External"/><Relationship Id="rId4" Type="http://schemas.openxmlformats.org/officeDocument/2006/relationships/hyperlink" Target="http://no.wikipedia.org/wiki/Genom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b-NO" dirty="0" smtClean="0"/>
              <a:t>Av Fredrik, Torstein og truls</a:t>
            </a:r>
            <a:endParaRPr lang="nb-NO" dirty="0"/>
          </a:p>
        </p:txBody>
      </p:sp>
      <p:sp>
        <p:nvSpPr>
          <p:cNvPr id="2" name="Tit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b-NO" dirty="0" smtClean="0"/>
              <a:t>Kartlegging av det menneskelige genom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449342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Innhold</a:t>
            </a:r>
            <a:endParaRPr lang="nb-NO" dirty="0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683568" y="1628800"/>
            <a:ext cx="8003232" cy="4896544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nb-NO" dirty="0" smtClean="0"/>
              <a:t>Introduksjon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nb-NO" dirty="0" smtClean="0"/>
              <a:t>Funksjoner og Teknikker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nb-NO" dirty="0" smtClean="0"/>
              <a:t>Historie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nb-NO" dirty="0" smtClean="0"/>
              <a:t>Tilgjengelig for allmenheten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nb-NO" dirty="0" smtClean="0"/>
              <a:t>Etiske spørsmål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nb-NO" dirty="0" smtClean="0"/>
              <a:t>Kilder</a:t>
            </a:r>
            <a:endParaRPr lang="nb-NO" dirty="0"/>
          </a:p>
        </p:txBody>
      </p:sp>
      <p:cxnSp>
        <p:nvCxnSpPr>
          <p:cNvPr id="5" name="Rett linje 4"/>
          <p:cNvCxnSpPr/>
          <p:nvPr/>
        </p:nvCxnSpPr>
        <p:spPr>
          <a:xfrm>
            <a:off x="683568" y="1340768"/>
            <a:ext cx="7776864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2591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ssholder for tekst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Tittel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b-NO" sz="2300" dirty="0" smtClean="0"/>
              <a:t>Det Menneskelige Genom</a:t>
            </a:r>
            <a:endParaRPr lang="nb-NO" sz="2300" dirty="0"/>
          </a:p>
        </p:txBody>
      </p:sp>
      <p:pic>
        <p:nvPicPr>
          <p:cNvPr id="1028" name="Picture 4" descr="http://circos.ca/intro/genomic_data/img/circos-conde-nast-large.png"/>
          <p:cNvPicPr>
            <a:picLocks noGrp="1" noChangeAspect="1" noChangeArrowheads="1"/>
          </p:cNvPicPr>
          <p:nvPr>
            <p:ph type="pic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35" b="21835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041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Det menneskelige genom</a:t>
            </a:r>
            <a:endParaRPr lang="nb-NO" dirty="0"/>
          </a:p>
        </p:txBody>
      </p:sp>
      <p:sp>
        <p:nvSpPr>
          <p:cNvPr id="6" name="Plassholder for innhold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 smtClean="0"/>
              <a:t>46 kromosomer</a:t>
            </a:r>
          </a:p>
          <a:p>
            <a:r>
              <a:rPr lang="nb-NO" dirty="0" smtClean="0"/>
              <a:t>Ca. 3 000 000 000 basepar</a:t>
            </a:r>
          </a:p>
          <a:p>
            <a:r>
              <a:rPr lang="nb-NO" dirty="0" smtClean="0"/>
              <a:t>20 000 – 40 000 protein kodende gener</a:t>
            </a:r>
          </a:p>
          <a:p>
            <a:r>
              <a:rPr lang="nb-NO" dirty="0" smtClean="0"/>
              <a:t>96% søppelgener</a:t>
            </a:r>
          </a:p>
        </p:txBody>
      </p:sp>
    </p:spTree>
    <p:extLst>
      <p:ext uri="{BB962C8B-B14F-4D97-AF65-F5344CB8AC3E}">
        <p14:creationId xmlns:p14="http://schemas.microsoft.com/office/powerpoint/2010/main" val="18149523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tel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b-NO" dirty="0" smtClean="0"/>
              <a:t>Kartlegging av det menneskelige genom</a:t>
            </a:r>
            <a:endParaRPr lang="nb-NO" dirty="0"/>
          </a:p>
        </p:txBody>
      </p:sp>
      <p:sp>
        <p:nvSpPr>
          <p:cNvPr id="6" name="Plassholder for innhold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 smtClean="0"/>
              <a:t>Human </a:t>
            </a:r>
            <a:r>
              <a:rPr lang="nb-NO" dirty="0" err="1" smtClean="0"/>
              <a:t>genome</a:t>
            </a:r>
            <a:r>
              <a:rPr lang="nb-NO" dirty="0" smtClean="0"/>
              <a:t> </a:t>
            </a:r>
            <a:r>
              <a:rPr lang="nb-NO" dirty="0" err="1" smtClean="0"/>
              <a:t>project</a:t>
            </a:r>
            <a:endParaRPr lang="nb-NO" dirty="0" smtClean="0"/>
          </a:p>
          <a:p>
            <a:pPr lvl="1"/>
            <a:r>
              <a:rPr lang="nb-NO" dirty="0" smtClean="0"/>
              <a:t>Offentlig, statlig støttet, prosjekt.</a:t>
            </a:r>
            <a:endParaRPr lang="nb-NO" dirty="0"/>
          </a:p>
          <a:p>
            <a:r>
              <a:rPr lang="nb-NO" dirty="0" smtClean="0"/>
              <a:t>BAC – metoden</a:t>
            </a:r>
          </a:p>
          <a:p>
            <a:pPr lvl="1"/>
            <a:r>
              <a:rPr lang="nb-NO" dirty="0" smtClean="0"/>
              <a:t>Grundig, nøyaktig og tidkrevende.</a:t>
            </a:r>
          </a:p>
          <a:p>
            <a:r>
              <a:rPr lang="nb-NO" dirty="0" smtClean="0"/>
              <a:t>Celera</a:t>
            </a:r>
          </a:p>
          <a:p>
            <a:pPr lvl="1"/>
            <a:r>
              <a:rPr lang="nb-NO" smtClean="0"/>
              <a:t>Privat firma.</a:t>
            </a:r>
            <a:endParaRPr lang="nb-NO" dirty="0" smtClean="0"/>
          </a:p>
          <a:p>
            <a:r>
              <a:rPr lang="nb-NO" dirty="0" smtClean="0"/>
              <a:t>Shotgun – metoden</a:t>
            </a:r>
          </a:p>
          <a:p>
            <a:pPr lvl="1"/>
            <a:r>
              <a:rPr lang="nb-NO" dirty="0" smtClean="0"/>
              <a:t>Ikke så grundig, men vesentlig raskere.</a:t>
            </a:r>
          </a:p>
          <a:p>
            <a:endParaRPr lang="nb-NO" dirty="0" smtClean="0"/>
          </a:p>
        </p:txBody>
      </p:sp>
    </p:spTree>
    <p:extLst>
      <p:ext uri="{BB962C8B-B14F-4D97-AF65-F5344CB8AC3E}">
        <p14:creationId xmlns:p14="http://schemas.microsoft.com/office/powerpoint/2010/main" val="27956648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6" name="Picture 12" descr="http://www.biography.com/imported/images/Biography/Images/Profiles/D/Charles-Darwin-9266433-1-40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1828097"/>
            <a:ext cx="2592288" cy="2990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://i2.cdn.turner.com/money/galleries/2010/technology/1007/gallery.smartest_people_tech.fortune/images/5_craig_venter.gi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8725" y="1826321"/>
            <a:ext cx="2304256" cy="2990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Tidslinje</a:t>
            </a:r>
            <a:endParaRPr lang="nb-NO" dirty="0"/>
          </a:p>
        </p:txBody>
      </p:sp>
      <p:graphicFrame>
        <p:nvGraphicFramePr>
          <p:cNvPr id="8" name="Plassholder for innhold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59779671"/>
              </p:ext>
            </p:extLst>
          </p:nvPr>
        </p:nvGraphicFramePr>
        <p:xfrm>
          <a:off x="0" y="4509120"/>
          <a:ext cx="9144000" cy="19050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288395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b-NO" dirty="0" smtClean="0"/>
              <a:t>Loven</a:t>
            </a:r>
            <a:endParaRPr lang="nb-NO" dirty="0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nb-NO" dirty="0" smtClean="0"/>
              <a:t>Definisjon – Alle typer genetiske undersøkelser</a:t>
            </a:r>
          </a:p>
          <a:p>
            <a:pPr marL="114300" indent="0">
              <a:buNone/>
            </a:pPr>
            <a:r>
              <a:rPr lang="nb-NO" dirty="0" smtClean="0"/>
              <a:t>Hva er lov?</a:t>
            </a:r>
          </a:p>
          <a:p>
            <a:pPr lvl="1"/>
            <a:r>
              <a:rPr lang="nb-NO" dirty="0" smtClean="0"/>
              <a:t>Hva må man gjøre?</a:t>
            </a:r>
          </a:p>
          <a:p>
            <a:pPr marL="114300" indent="0">
              <a:buNone/>
            </a:pPr>
            <a:r>
              <a:rPr lang="nb-NO" dirty="0" smtClean="0"/>
              <a:t>Hva er ikke lov?</a:t>
            </a:r>
          </a:p>
          <a:p>
            <a:pPr marL="114300" indent="0">
              <a:buNone/>
            </a:pPr>
            <a:r>
              <a:rPr lang="nb-NO" dirty="0" smtClean="0"/>
              <a:t>Hva har man lov til å gjøre med informasjonen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4844083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Etiske Spørsmål</a:t>
            </a:r>
            <a:endParaRPr lang="nb-NO" dirty="0"/>
          </a:p>
        </p:txBody>
      </p:sp>
      <p:sp>
        <p:nvSpPr>
          <p:cNvPr id="8" name="Plassholder for innhold 7"/>
          <p:cNvSpPr>
            <a:spLocks noGrp="1"/>
          </p:cNvSpPr>
          <p:nvPr>
            <p:ph idx="1"/>
          </p:nvPr>
        </p:nvSpPr>
        <p:spPr>
          <a:xfrm>
            <a:off x="539552" y="1772816"/>
            <a:ext cx="8147248" cy="4680520"/>
          </a:xfrm>
        </p:spPr>
        <p:txBody>
          <a:bodyPr>
            <a:normAutofit/>
          </a:bodyPr>
          <a:lstStyle/>
          <a:p>
            <a:pPr marL="114300" indent="0">
              <a:lnSpc>
                <a:spcPct val="150000"/>
              </a:lnSpc>
              <a:buNone/>
            </a:pPr>
            <a:r>
              <a:rPr lang="nb-NO" dirty="0" smtClean="0"/>
              <a:t>Vil man vite sannsynlighetene for at man utvikler dødelige eller kroniske sykdommer?</a:t>
            </a:r>
          </a:p>
          <a:p>
            <a:pPr lvl="1">
              <a:lnSpc>
                <a:spcPct val="150000"/>
              </a:lnSpc>
            </a:pPr>
            <a:r>
              <a:rPr lang="nb-NO" dirty="0" smtClean="0"/>
              <a:t>Skal forsikringsselskaper få vite dette?</a:t>
            </a:r>
          </a:p>
          <a:p>
            <a:pPr lvl="1">
              <a:lnSpc>
                <a:spcPct val="150000"/>
              </a:lnSpc>
            </a:pPr>
            <a:r>
              <a:rPr lang="nb-NO" dirty="0" smtClean="0"/>
              <a:t>Bør du fortelle slektningene dine hvis du har det?</a:t>
            </a:r>
            <a:endParaRPr lang="nb-NO" dirty="0"/>
          </a:p>
          <a:p>
            <a:pPr marL="114300" indent="0">
              <a:lnSpc>
                <a:spcPct val="150000"/>
              </a:lnSpc>
              <a:buNone/>
            </a:pPr>
            <a:r>
              <a:rPr lang="nb-NO" dirty="0" smtClean="0"/>
              <a:t>Er det greit å få muligheten til å velge hva slags barn man får?</a:t>
            </a:r>
          </a:p>
          <a:p>
            <a:pPr marL="114300" indent="0">
              <a:lnSpc>
                <a:spcPct val="150000"/>
              </a:lnSpc>
              <a:buNone/>
            </a:pPr>
            <a:r>
              <a:rPr lang="nb-NO" dirty="0" smtClean="0"/>
              <a:t>Skal man kunne designe mennesker?</a:t>
            </a:r>
            <a:endParaRPr lang="nb-NO" dirty="0"/>
          </a:p>
        </p:txBody>
      </p:sp>
      <p:cxnSp>
        <p:nvCxnSpPr>
          <p:cNvPr id="7" name="Rett linje 6"/>
          <p:cNvCxnSpPr/>
          <p:nvPr/>
        </p:nvCxnSpPr>
        <p:spPr>
          <a:xfrm>
            <a:off x="683568" y="1340768"/>
            <a:ext cx="7776864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6655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innhold 1"/>
          <p:cNvSpPr>
            <a:spLocks noGrp="1"/>
          </p:cNvSpPr>
          <p:nvPr>
            <p:ph idx="1"/>
          </p:nvPr>
        </p:nvSpPr>
        <p:spPr>
          <a:xfrm>
            <a:off x="3347864" y="685800"/>
            <a:ext cx="5544616" cy="5257802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nb-NO" sz="1600" dirty="0">
                <a:hlinkClick r:id="rId2"/>
              </a:rPr>
              <a:t>http://circos.ca/intro/genomic_data</a:t>
            </a:r>
            <a:r>
              <a:rPr lang="nb-NO" sz="1600" dirty="0" smtClean="0">
                <a:hlinkClick r:id="rId2"/>
              </a:rPr>
              <a:t>/</a:t>
            </a:r>
            <a:endParaRPr lang="nb-NO" sz="1600" dirty="0" smtClean="0"/>
          </a:p>
          <a:p>
            <a:r>
              <a:rPr lang="nb-NO" sz="1600" u="sng" dirty="0">
                <a:hlinkClick r:id="rId3"/>
              </a:rPr>
              <a:t>http://www.sciencedaily.com/articles/h/human_genome.htm</a:t>
            </a:r>
            <a:endParaRPr lang="nb-NO" sz="1600" dirty="0"/>
          </a:p>
          <a:p>
            <a:r>
              <a:rPr lang="nb-NO" sz="1600" u="sng" dirty="0">
                <a:hlinkClick r:id="rId4"/>
              </a:rPr>
              <a:t>http://no.wikipedia.org/wiki/Genom</a:t>
            </a:r>
            <a:endParaRPr lang="nb-NO" sz="1600" dirty="0"/>
          </a:p>
          <a:p>
            <a:r>
              <a:rPr lang="nb-NO" sz="1600" u="sng" dirty="0">
                <a:hlinkClick r:id="rId5"/>
              </a:rPr>
              <a:t>http://www.genome.gov/11006943</a:t>
            </a:r>
            <a:endParaRPr lang="nb-NO" sz="1600" dirty="0"/>
          </a:p>
          <a:p>
            <a:r>
              <a:rPr lang="nb-NO" sz="1600" u="sng" dirty="0">
                <a:hlinkClick r:id="rId6"/>
              </a:rPr>
              <a:t>http://science.howstuffworks.com/life/genetic/designer-children1.htm</a:t>
            </a:r>
            <a:endParaRPr lang="nb-NO" sz="1600" dirty="0"/>
          </a:p>
          <a:p>
            <a:r>
              <a:rPr lang="nb-NO" sz="1600" u="sng" dirty="0">
                <a:hlinkClick r:id="rId7"/>
              </a:rPr>
              <a:t>http://</a:t>
            </a:r>
            <a:r>
              <a:rPr lang="nb-NO" sz="1600" u="sng" dirty="0" smtClean="0">
                <a:hlinkClick r:id="rId7"/>
              </a:rPr>
              <a:t>www.geninfo.no/www/undervisning/sekvensering.htm</a:t>
            </a:r>
            <a:endParaRPr lang="nb-NO" sz="1600" u="sng" dirty="0" smtClean="0"/>
          </a:p>
          <a:p>
            <a:r>
              <a:rPr lang="nb-NO" sz="1600" dirty="0">
                <a:hlinkClick r:id="rId8"/>
              </a:rPr>
              <a:t>http://lovdata.no/dokument/NL/lov/2003-12-05-100?q=genetisk+unders%C3%B8kelse</a:t>
            </a:r>
            <a:r>
              <a:rPr lang="nb-NO" sz="1600" dirty="0" smtClean="0">
                <a:hlinkClick r:id="rId8"/>
              </a:rPr>
              <a:t>*</a:t>
            </a:r>
            <a:endParaRPr lang="nb-NO" sz="1600" dirty="0" smtClean="0"/>
          </a:p>
          <a:p>
            <a:endParaRPr lang="nb-NO" sz="1600" dirty="0"/>
          </a:p>
          <a:p>
            <a:pPr>
              <a:buFont typeface="Wingdings" panose="05000000000000000000" pitchFamily="2" charset="2"/>
              <a:buChar char="Ø"/>
            </a:pPr>
            <a:endParaRPr lang="nb-NO" sz="1600" dirty="0" smtClean="0"/>
          </a:p>
          <a:p>
            <a:pPr>
              <a:buFont typeface="Wingdings" panose="05000000000000000000" pitchFamily="2" charset="2"/>
              <a:buChar char="Ø"/>
            </a:pPr>
            <a:endParaRPr lang="nb-NO" sz="1600" dirty="0"/>
          </a:p>
        </p:txBody>
      </p:sp>
      <p:sp>
        <p:nvSpPr>
          <p:cNvPr id="4" name="Tittel 3"/>
          <p:cNvSpPr>
            <a:spLocks noGrp="1"/>
          </p:cNvSpPr>
          <p:nvPr>
            <p:ph type="title"/>
          </p:nvPr>
        </p:nvSpPr>
        <p:spPr>
          <a:xfrm>
            <a:off x="769000" y="1734312"/>
            <a:ext cx="2298634" cy="3062840"/>
          </a:xfrm>
        </p:spPr>
        <p:txBody>
          <a:bodyPr/>
          <a:lstStyle/>
          <a:p>
            <a:r>
              <a:rPr lang="nb-NO" dirty="0" smtClean="0"/>
              <a:t>Kilder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79946520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poteker">
  <a:themeElements>
    <a:clrScheme name="Enkel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629DD1"/>
      </a:accent1>
      <a:accent2>
        <a:srgbClr val="297FD5"/>
      </a:accent2>
      <a:accent3>
        <a:srgbClr val="7F8FA9"/>
      </a:accent3>
      <a:accent4>
        <a:srgbClr val="4A66AC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Apoteker">
      <a:majorFont>
        <a:latin typeface="Book Antiqua"/>
        <a:ea typeface=""/>
        <a:cs typeface=""/>
        <a:font script="Jpan" typeface="HGS明朝B"/>
        <a:font script="Hang" typeface="HY견명조"/>
        <a:font script="Hans" typeface="宋体"/>
        <a:font script="Hant" typeface="新細明體"/>
        <a:font script="Arab" typeface="Times New Roman"/>
        <a:font script="Hebr" typeface="David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견명조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Apoteker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100000"/>
              </a:schemeClr>
            </a:gs>
            <a:gs pos="68000">
              <a:schemeClr val="phClr">
                <a:tint val="77000"/>
                <a:satMod val="100000"/>
              </a:schemeClr>
            </a:gs>
            <a:gs pos="81000">
              <a:schemeClr val="phClr">
                <a:tint val="79000"/>
                <a:satMod val="100000"/>
              </a:schemeClr>
            </a:gs>
            <a:gs pos="86000">
              <a:schemeClr val="phClr">
                <a:tint val="73000"/>
                <a:satMod val="100000"/>
              </a:schemeClr>
            </a:gs>
            <a:gs pos="100000">
              <a:schemeClr val="phClr">
                <a:tint val="35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73000"/>
                <a:shade val="100000"/>
                <a:satMod val="150000"/>
              </a:schemeClr>
            </a:gs>
            <a:gs pos="25000">
              <a:schemeClr val="phClr">
                <a:tint val="96000"/>
                <a:shade val="80000"/>
                <a:satMod val="105000"/>
              </a:schemeClr>
            </a:gs>
            <a:gs pos="38000">
              <a:schemeClr val="phClr">
                <a:tint val="96000"/>
                <a:shade val="59000"/>
                <a:satMod val="120000"/>
              </a:schemeClr>
            </a:gs>
            <a:gs pos="55000">
              <a:schemeClr val="phClr">
                <a:tint val="100000"/>
                <a:shade val="57000"/>
                <a:satMod val="120000"/>
              </a:schemeClr>
            </a:gs>
            <a:gs pos="80000">
              <a:schemeClr val="phClr">
                <a:tint val="100000"/>
                <a:shade val="56000"/>
                <a:satMod val="145000"/>
              </a:schemeClr>
            </a:gs>
            <a:gs pos="88000">
              <a:schemeClr val="phClr">
                <a:tint val="100000"/>
                <a:shade val="63000"/>
                <a:satMod val="160000"/>
              </a:schemeClr>
            </a:gs>
            <a:gs pos="100000">
              <a:schemeClr val="phClr">
                <a:tint val="99000"/>
                <a:shade val="100000"/>
                <a:satMod val="155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glow" dir="tl">
              <a:rot lat="0" lon="0" rev="1800000"/>
            </a:lightRig>
          </a:scene3d>
          <a:sp3d contourW="10160" prstMaterial="dkEdge">
            <a:bevelT w="0" h="0" prst="angle"/>
            <a:contourClr>
              <a:schemeClr val="phClr">
                <a:shade val="30000"/>
                <a:satMod val="150000"/>
              </a:schemeClr>
            </a:contourClr>
          </a:sp3d>
        </a:effectStyle>
        <a:effectStyle>
          <a:effectLst>
            <a:glow rad="50800">
              <a:schemeClr val="phClr">
                <a:tint val="68000"/>
                <a:shade val="93000"/>
                <a:alpha val="37000"/>
                <a:satMod val="250000"/>
              </a:schemeClr>
            </a:glow>
          </a:effectLst>
          <a:scene3d>
            <a:camera prst="orthographicFront">
              <a:rot lat="0" lon="0" rev="0"/>
            </a:camera>
            <a:lightRig rig="glow" dir="t">
              <a:rot lat="0" lon="0" rev="1800000"/>
            </a:lightRig>
          </a:scene3d>
          <a:sp3d contourW="10160" prstMaterial="dkEdge">
            <a:bevelT w="20320" h="19050" prst="angle"/>
            <a:contourClr>
              <a:schemeClr val="phClr">
                <a:shade val="3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3000"/>
            <a:satMod val="14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atMod val="170000"/>
              </a:schemeClr>
              <a:schemeClr val="phClr">
                <a:shade val="70000"/>
                <a:satMod val="13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Apothecary</Template>
  <TotalTime>198</TotalTime>
  <Words>307</Words>
  <Application>Microsoft Office PowerPoint</Application>
  <PresentationFormat>Skjermfremvisning (4:3)</PresentationFormat>
  <Paragraphs>58</Paragraphs>
  <Slides>9</Slides>
  <Notes>2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Lysbildetitler</vt:lpstr>
      </vt:variant>
      <vt:variant>
        <vt:i4>9</vt:i4>
      </vt:variant>
    </vt:vector>
  </HeadingPairs>
  <TitlesOfParts>
    <vt:vector size="10" baseType="lpstr">
      <vt:lpstr>Apoteker</vt:lpstr>
      <vt:lpstr>Kartlegging av det menneskelige genom</vt:lpstr>
      <vt:lpstr>Innhold</vt:lpstr>
      <vt:lpstr>Det Menneskelige Genom</vt:lpstr>
      <vt:lpstr>Det menneskelige genom</vt:lpstr>
      <vt:lpstr>Kartlegging av det menneskelige genom</vt:lpstr>
      <vt:lpstr>Tidslinje</vt:lpstr>
      <vt:lpstr>Loven</vt:lpstr>
      <vt:lpstr>Etiske Spørsmål</vt:lpstr>
      <vt:lpstr>Kilder</vt:lpstr>
    </vt:vector>
  </TitlesOfParts>
  <Company>Vestfold Fylkeskommune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Kartlegging av det menneskelige genom</dc:title>
  <dc:creator>Fredrik Bakke</dc:creator>
  <cp:lastModifiedBy>Torstein Solheim Ølberg</cp:lastModifiedBy>
  <cp:revision>24</cp:revision>
  <dcterms:created xsi:type="dcterms:W3CDTF">2014-03-06T08:21:59Z</dcterms:created>
  <dcterms:modified xsi:type="dcterms:W3CDTF">2014-03-18T17:13:06Z</dcterms:modified>
</cp:coreProperties>
</file>